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3" r:id="rId4"/>
    <p:sldId id="258" r:id="rId5"/>
    <p:sldId id="264" r:id="rId6"/>
    <p:sldId id="265" r:id="rId7"/>
    <p:sldId id="266" r:id="rId8"/>
    <p:sldId id="267" r:id="rId9"/>
    <p:sldId id="259" r:id="rId10"/>
    <p:sldId id="260" r:id="rId11"/>
    <p:sldId id="261" r:id="rId12"/>
    <p:sldId id="262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61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82DE6C-11FA-47B3-8756-722EC14F37D7}" type="datetimeFigureOut">
              <a:rPr lang="ru-RU"/>
              <a:pPr>
                <a:defRPr/>
              </a:pPr>
              <a:t>24.10.2013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58C26-0132-4D11-A443-1CF985B19F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545B8-16AC-440F-B29E-1D4FCDF1FF40}" type="datetimeFigureOut">
              <a:rPr lang="ru-RU"/>
              <a:pPr>
                <a:defRPr/>
              </a:pPr>
              <a:t>24.10.2013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D35B2-A678-4C51-B437-3824A59B67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67D0CC-0CAE-4EC7-928D-CA11D9F0A0D1}" type="datetimeFigureOut">
              <a:rPr lang="ru-RU"/>
              <a:pPr>
                <a:defRPr/>
              </a:pPr>
              <a:t>24.10.2013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D4CED-2E28-4319-A180-7B245C4834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D2347-9D7D-4B07-B078-77BBA055A548}" type="datetimeFigureOut">
              <a:rPr lang="ru-RU"/>
              <a:pPr>
                <a:defRPr/>
              </a:pPr>
              <a:t>24.10.2013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F4461-677A-49DC-8C93-2A7BD9CB05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5DDEE-8C1D-49A1-AA90-D3D2857323DD}" type="datetimeFigureOut">
              <a:rPr lang="ru-RU"/>
              <a:pPr>
                <a:defRPr/>
              </a:pPr>
              <a:t>24.10.2013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57BDA-6B3A-451B-A530-B364B49E51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FA177-A89D-4CC3-A607-07FA4622A509}" type="datetimeFigureOut">
              <a:rPr lang="ru-RU"/>
              <a:pPr>
                <a:defRPr/>
              </a:pPr>
              <a:t>24.10.2013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E5DFB-17D6-459D-83B9-A47AFD28C0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2574DA-35A1-419B-92C9-19A2511C78C9}" type="datetimeFigureOut">
              <a:rPr lang="ru-RU"/>
              <a:pPr>
                <a:defRPr/>
              </a:pPr>
              <a:t>24.10.2013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CE0865-4EB2-42EC-8F43-1EE5F74D10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049CC-90E8-4CB4-8583-A2CB9B286946}" type="datetimeFigureOut">
              <a:rPr lang="ru-RU"/>
              <a:pPr>
                <a:defRPr/>
              </a:pPr>
              <a:t>24.10.2013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23F66-26D6-428C-A540-01B80794E3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FA0276-6232-4EF1-ACF1-C4DE210AB999}" type="datetimeFigureOut">
              <a:rPr lang="ru-RU"/>
              <a:pPr>
                <a:defRPr/>
              </a:pPr>
              <a:t>24.10.2013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3E6DF-19C0-474B-8EBA-2A0A6682DF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E3A55-14DA-44EA-8B99-78562153119A}" type="datetimeFigureOut">
              <a:rPr lang="ru-RU"/>
              <a:pPr>
                <a:defRPr/>
              </a:pPr>
              <a:t>24.10.2013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B0C9D-D6AC-4517-860B-9054689BFF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4F124-A4C8-4C9C-A373-DE82F32D843A}" type="datetimeFigureOut">
              <a:rPr lang="ru-RU"/>
              <a:pPr>
                <a:defRPr/>
              </a:pPr>
              <a:t>24.10.2013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F8FD4F-8B8A-4203-AAFC-D467D10F18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E355A8B-B692-4F55-B618-38AF91AB88F6}" type="datetimeFigureOut">
              <a:rPr lang="ru-RU"/>
              <a:pPr>
                <a:defRPr/>
              </a:pPr>
              <a:t>24.10.2013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FC2DE1D-AB2B-47AD-9D9C-3D52BD653E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6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A04DA3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A04DA3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C4652D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/>
            <a:endParaRPr lang="ru-RU" smtClean="0"/>
          </a:p>
        </p:txBody>
      </p:sp>
      <p:pic>
        <p:nvPicPr>
          <p:cNvPr id="13315" name="Picture 4" descr="C:\Users\Шангаряевы\Desktop\уроки семейной любви\2231821_Romantic_0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928813" y="428625"/>
          <a:ext cx="4976812" cy="3714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7682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Слова и фразы которыми родители</a:t>
                      </a:r>
                      <a:r>
                        <a:rPr lang="ru-RU" baseline="0" dirty="0" smtClean="0"/>
                        <a:t> меня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340" name="Group 28"/>
          <p:cNvGraphicFramePr>
            <a:graphicFrameLocks noGrp="1"/>
          </p:cNvGraphicFramePr>
          <p:nvPr/>
        </p:nvGraphicFramePr>
        <p:xfrm>
          <a:off x="1524000" y="1397000"/>
          <a:ext cx="6096000" cy="4581525"/>
        </p:xfrm>
        <a:graphic>
          <a:graphicData uri="http://schemas.openxmlformats.org/drawingml/2006/table">
            <a:tbl>
              <a:tblPr/>
              <a:tblGrid>
                <a:gridCol w="1524000"/>
                <a:gridCol w="1524000"/>
                <a:gridCol w="1857375"/>
                <a:gridCol w="1190625"/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поощряют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челов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ек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ругают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челов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ек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Мой зайчик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Умница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Красавица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Молодец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Доченька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Герой меча и магии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12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18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Дурак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Ваще  обалдел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Родители расстраиваются молча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Очень сильно кричат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Говорю одно, а ты делаешь другое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Не лезь, что ты делаешь!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Матом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Ругают каждый день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6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530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/>
            <a:endParaRPr lang="ru-RU" smtClean="0"/>
          </a:p>
        </p:txBody>
      </p:sp>
      <p:pic>
        <p:nvPicPr>
          <p:cNvPr id="22531" name="Picture 4" descr="C:\Users\Шангаряевы\Desktop\уроки семейной любви\2231821_Romantic_0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000125" y="1357313"/>
            <a:ext cx="7929563" cy="258603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itchFamily="34" charset="0"/>
              </a:rPr>
              <a:t>Семья для ребенка будет школой любви и нежности, если…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55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/>
            <a:endParaRPr lang="ru-RU" smtClean="0"/>
          </a:p>
        </p:txBody>
      </p:sp>
      <p:pic>
        <p:nvPicPr>
          <p:cNvPr id="23555" name="Picture 4" descr="C:\Users\Шангаряевы\Desktop\уроки семейной любви\2231821_Romantic_0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857250" y="1285875"/>
            <a:ext cx="8286750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50850"/>
            <a:r>
              <a:rPr lang="ru-RU" sz="6000">
                <a:solidFill>
                  <a:srgbClr val="292A45"/>
                </a:solidFill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6600" b="1">
                <a:solidFill>
                  <a:srgbClr val="292A45"/>
                </a:solidFill>
                <a:latin typeface="Constantia" pitchFamily="18" charset="0"/>
                <a:cs typeface="Times New Roman" pitchFamily="18" charset="0"/>
              </a:rPr>
              <a:t>«В любви ты должен трижды отдать, прежде чем один раз взять».</a:t>
            </a:r>
            <a:endParaRPr lang="ru-RU" sz="6600">
              <a:solidFill>
                <a:srgbClr val="292A45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57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/>
            <a:endParaRPr lang="ru-RU" smtClean="0"/>
          </a:p>
        </p:txBody>
      </p:sp>
      <p:pic>
        <p:nvPicPr>
          <p:cNvPr id="24579" name="Picture 4" descr="C:\Users\Шангаряевы\Desktop\уроки семейной любви\2231821_Romantic_0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857250" y="0"/>
            <a:ext cx="8286750" cy="295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50850"/>
            <a:r>
              <a:rPr lang="ru-RU" sz="6000">
                <a:solidFill>
                  <a:srgbClr val="292A45"/>
                </a:solidFill>
                <a:latin typeface="Constantia" pitchFamily="18" charset="0"/>
                <a:cs typeface="Times New Roman" pitchFamily="18" charset="0"/>
              </a:rPr>
              <a:t>      Рефлексия</a:t>
            </a:r>
          </a:p>
          <a:p>
            <a:pPr indent="450850"/>
            <a:r>
              <a:rPr lang="ru-RU" sz="6000">
                <a:solidFill>
                  <a:srgbClr val="292A45"/>
                </a:solidFill>
                <a:latin typeface="Constantia" pitchFamily="18" charset="0"/>
                <a:cs typeface="Times New Roman" pitchFamily="18" charset="0"/>
              </a:rPr>
              <a:t>-</a:t>
            </a:r>
            <a:r>
              <a:rPr lang="ru-RU" sz="4400">
                <a:solidFill>
                  <a:srgbClr val="292A45"/>
                </a:solidFill>
                <a:latin typeface="Constantia" pitchFamily="18" charset="0"/>
                <a:cs typeface="Times New Roman" pitchFamily="18" charset="0"/>
              </a:rPr>
              <a:t>после этого разговора я:</a:t>
            </a:r>
          </a:p>
          <a:p>
            <a:pPr indent="450850"/>
            <a:endParaRPr lang="ru-RU" sz="6600">
              <a:solidFill>
                <a:srgbClr val="292A45"/>
              </a:solidFill>
              <a:latin typeface="Constantia" pitchFamily="18" charset="0"/>
            </a:endParaRPr>
          </a:p>
        </p:txBody>
      </p:sp>
      <p:sp>
        <p:nvSpPr>
          <p:cNvPr id="6" name="Блок-схема: узел 5"/>
          <p:cNvSpPr/>
          <p:nvPr/>
        </p:nvSpPr>
        <p:spPr>
          <a:xfrm>
            <a:off x="2357438" y="2143125"/>
            <a:ext cx="357187" cy="357188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rgbClr val="00B050"/>
              </a:solidFill>
            </a:endParaRPr>
          </a:p>
        </p:txBody>
      </p:sp>
      <p:sp>
        <p:nvSpPr>
          <p:cNvPr id="7" name="Блок-схема: узел 6"/>
          <p:cNvSpPr/>
          <p:nvPr/>
        </p:nvSpPr>
        <p:spPr>
          <a:xfrm>
            <a:off x="714375" y="3714750"/>
            <a:ext cx="357188" cy="357188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8" name="Блок-схема: узел 7"/>
          <p:cNvSpPr/>
          <p:nvPr/>
        </p:nvSpPr>
        <p:spPr>
          <a:xfrm>
            <a:off x="2357438" y="4714875"/>
            <a:ext cx="357187" cy="357188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24584" name="TextBox 9"/>
          <p:cNvSpPr txBox="1">
            <a:spLocks noChangeArrowheads="1"/>
          </p:cNvSpPr>
          <p:nvPr/>
        </p:nvSpPr>
        <p:spPr bwMode="auto">
          <a:xfrm>
            <a:off x="2428875" y="4643438"/>
            <a:ext cx="67151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Constantia" pitchFamily="18" charset="0"/>
              </a:rPr>
              <a:t>          НИЧЕГО НОВОГО ДЛЯ СЕБЯ НЕ ВЗЯЛ</a:t>
            </a:r>
          </a:p>
        </p:txBody>
      </p:sp>
      <p:sp>
        <p:nvSpPr>
          <p:cNvPr id="24585" name="TextBox 10"/>
          <p:cNvSpPr txBox="1">
            <a:spLocks noChangeArrowheads="1"/>
          </p:cNvSpPr>
          <p:nvPr/>
        </p:nvSpPr>
        <p:spPr bwMode="auto">
          <a:xfrm>
            <a:off x="1214438" y="3500438"/>
            <a:ext cx="69294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FF0000"/>
                </a:solidFill>
                <a:latin typeface="Constantia" pitchFamily="18" charset="0"/>
              </a:rPr>
              <a:t>задумался , но не все принял</a:t>
            </a:r>
          </a:p>
        </p:txBody>
      </p:sp>
      <p:sp>
        <p:nvSpPr>
          <p:cNvPr id="24586" name="TextBox 11"/>
          <p:cNvSpPr txBox="1">
            <a:spLocks noChangeArrowheads="1"/>
          </p:cNvSpPr>
          <p:nvPr/>
        </p:nvSpPr>
        <p:spPr bwMode="auto">
          <a:xfrm>
            <a:off x="2571750" y="1928813"/>
            <a:ext cx="65722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FF0000"/>
                </a:solidFill>
                <a:latin typeface="Constantia" pitchFamily="18" charset="0"/>
              </a:rPr>
              <a:t>   постараюсь изменить свое     отношение к ребенку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33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/>
            <a:endParaRPr lang="ru-RU" smtClean="0"/>
          </a:p>
        </p:txBody>
      </p:sp>
      <p:pic>
        <p:nvPicPr>
          <p:cNvPr id="14339" name="Picture 4" descr="C:\Users\Шангаряевы\Desktop\уроки семейной любви\2231821_Romantic_0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9525" y="2028825"/>
            <a:ext cx="8991600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i="1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Мы нежность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i="1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sz="7200" b="1" i="1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                 друг друга</a:t>
            </a:r>
            <a:endParaRPr lang="ru-RU" sz="7200" b="1" i="1" dirty="0">
              <a:solidFill>
                <a:schemeClr val="accent1">
                  <a:lumMod val="75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36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/>
            <a:endParaRPr lang="ru-RU" smtClean="0"/>
          </a:p>
        </p:txBody>
      </p:sp>
      <p:pic>
        <p:nvPicPr>
          <p:cNvPr id="15363" name="Picture 4" descr="C:\Users\Шангаряевы\Desktop\уроки семейной любви\2231821_Romantic_0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9525" y="2028825"/>
            <a:ext cx="89916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7200" b="1" i="1" dirty="0">
              <a:solidFill>
                <a:schemeClr val="accent1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348" y="142852"/>
            <a:ext cx="7929618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Правила работы в группе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latin typeface="+mn-lt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7224" y="1500174"/>
            <a:ext cx="8286776" cy="480131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  <a:cs typeface="Aharoni" pitchFamily="2" charset="-79"/>
              </a:rPr>
              <a:t>Каждый говорит:   свое мнение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  <a:cs typeface="Aharoni" pitchFamily="2" charset="-79"/>
              </a:rPr>
              <a:t>				свое решение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  <a:cs typeface="Aharoni" pitchFamily="2" charset="-79"/>
              </a:rPr>
              <a:t>				свою точку зрения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Black" pitchFamily="34" charset="0"/>
              <a:cs typeface="Aharoni" pitchFamily="2" charset="-79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  <a:cs typeface="Aharoni" pitchFamily="2" charset="-79"/>
              </a:rPr>
              <a:t>Нет   мнений   правильных    и                                          неправильных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+mn-lt"/>
              <a:cs typeface="Aharoni" pitchFamily="2" charset="-79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  <a:cs typeface="Aharoni" pitchFamily="2" charset="-79"/>
              </a:rPr>
              <a:t>«Пропустить круг» можно только один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  <a:cs typeface="Aharoni" pitchFamily="2" charset="-79"/>
              </a:rPr>
              <a:t>раз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38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/>
            <a:endParaRPr lang="ru-RU" smtClean="0"/>
          </a:p>
        </p:txBody>
      </p:sp>
      <p:pic>
        <p:nvPicPr>
          <p:cNvPr id="16387" name="Picture 4" descr="C:\Users\Шангаряевы\Desktop\уроки семейной любви\2231821_Romantic_0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Box 5"/>
          <p:cNvSpPr txBox="1">
            <a:spLocks noChangeArrowheads="1"/>
          </p:cNvSpPr>
          <p:nvPr/>
        </p:nvSpPr>
        <p:spPr bwMode="auto">
          <a:xfrm>
            <a:off x="2500313" y="2357438"/>
            <a:ext cx="5000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16389" name="Rectangle 2"/>
          <p:cNvSpPr>
            <a:spLocks noChangeArrowheads="1"/>
          </p:cNvSpPr>
          <p:nvPr/>
        </p:nvSpPr>
        <p:spPr bwMode="auto">
          <a:xfrm>
            <a:off x="0" y="0"/>
            <a:ext cx="6397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450850">
              <a:tabLst>
                <a:tab pos="1219200" algn="l"/>
              </a:tabLst>
            </a:pPr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0" y="857232"/>
            <a:ext cx="9786974" cy="618630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С</a:t>
            </a:r>
            <a:r>
              <a:rPr lang="ru-RU" sz="4400" dirty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чем у вас ассоциируется слово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                                       «нежность»?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i="1" dirty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«</a:t>
            </a:r>
            <a:r>
              <a:rPr lang="ru-RU" sz="4400" i="1" dirty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Л</a:t>
            </a:r>
            <a:r>
              <a:rPr lang="ru-RU" sz="4400" dirty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юбовь» и «нежность» -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                     это разные понятия ?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43188" y="1785938"/>
            <a:ext cx="18415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844" y="3571876"/>
            <a:ext cx="9583414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Как </a:t>
            </a:r>
            <a:r>
              <a:rPr lang="ru-RU" sz="4400" dirty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научить ребенка любить?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4714884"/>
            <a:ext cx="9144000" cy="104644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Семья </a:t>
            </a:r>
            <a:r>
              <a:rPr lang="ru-RU" sz="4400" dirty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учит любить – что и кого?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410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/>
            <a:endParaRPr lang="ru-RU" smtClean="0"/>
          </a:p>
        </p:txBody>
      </p:sp>
      <p:pic>
        <p:nvPicPr>
          <p:cNvPr id="17411" name="Picture 4" descr="C:\Users\Шангаряевы\Desktop\уроки семейной любви\2231821_Romantic_0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Box 5"/>
          <p:cNvSpPr txBox="1">
            <a:spLocks noChangeArrowheads="1"/>
          </p:cNvSpPr>
          <p:nvPr/>
        </p:nvSpPr>
        <p:spPr bwMode="auto">
          <a:xfrm>
            <a:off x="2500313" y="2357438"/>
            <a:ext cx="5000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17413" name="Rectangle 2"/>
          <p:cNvSpPr>
            <a:spLocks noChangeArrowheads="1"/>
          </p:cNvSpPr>
          <p:nvPr/>
        </p:nvSpPr>
        <p:spPr bwMode="auto">
          <a:xfrm>
            <a:off x="0" y="0"/>
            <a:ext cx="6397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450850">
              <a:tabLst>
                <a:tab pos="1219200" algn="l"/>
              </a:tabLst>
            </a:pPr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0" y="857232"/>
            <a:ext cx="9786974" cy="41549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С</a:t>
            </a:r>
            <a:r>
              <a:rPr lang="ru-RU" sz="4400" dirty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чем у вас ассоциируется слово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                                       «нежность»?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43188" y="1785938"/>
            <a:ext cx="18415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00232" y="2786058"/>
            <a:ext cx="6643734" cy="126188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нежность</a:t>
            </a:r>
            <a:r>
              <a:rPr lang="ru-RU" dirty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/>
            </a:r>
            <a:br>
              <a:rPr lang="ru-RU" dirty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</a:br>
            <a:r>
              <a:rPr lang="ru-RU" dirty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(Словарь Ефремовой)</a:t>
            </a:r>
            <a:br>
              <a:rPr lang="ru-RU" dirty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</a:br>
            <a:r>
              <a:rPr lang="ru-RU" dirty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Ласковость и мягкость в отношении к кому-либо</a:t>
            </a:r>
            <a:endParaRPr lang="ru-RU" dirty="0">
              <a:ln w="18415" cmpd="sng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43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/>
            <a:endParaRPr lang="ru-RU" smtClean="0"/>
          </a:p>
        </p:txBody>
      </p:sp>
      <p:pic>
        <p:nvPicPr>
          <p:cNvPr id="18435" name="Picture 4" descr="C:\Users\Шангаряевы\Desktop\уроки семейной любви\2231821_Romantic_0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2500313" y="2357438"/>
            <a:ext cx="5000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18437" name="Rectangle 2"/>
          <p:cNvSpPr>
            <a:spLocks noChangeArrowheads="1"/>
          </p:cNvSpPr>
          <p:nvPr/>
        </p:nvSpPr>
        <p:spPr bwMode="auto">
          <a:xfrm>
            <a:off x="0" y="0"/>
            <a:ext cx="6397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450850">
              <a:tabLst>
                <a:tab pos="1219200" algn="l"/>
              </a:tabLst>
            </a:pPr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643188" y="1785938"/>
            <a:ext cx="18415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14942" y="1571612"/>
            <a:ext cx="3643338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нежность</a:t>
            </a:r>
            <a:r>
              <a:rPr lang="ru-RU" sz="2400" dirty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/>
            </a:r>
            <a:br>
              <a:rPr lang="ru-RU" sz="2400" dirty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</a:br>
            <a:r>
              <a:rPr lang="ru-RU" sz="2400" dirty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(Словарь Ефремовой)</a:t>
            </a:r>
            <a:br>
              <a:rPr lang="ru-RU" sz="2400" dirty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</a:br>
            <a:r>
              <a:rPr lang="ru-RU" sz="2400" dirty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Ласковость и мягкость в отношении к кому-либо</a:t>
            </a:r>
            <a:endParaRPr lang="ru-RU" sz="2400" dirty="0">
              <a:ln w="18415" cmpd="sng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5720" y="1571612"/>
            <a:ext cx="4143404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ЛЮБОВЬ 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(Толковый словарь Ожегова)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1. Глубокое  эмоциональное  влечение, сильное сердечное чувство.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2. Чувство  глубокого  расположения, самоотверженной  и  искренней привязанности  к  родине,  к  родителям, к  детям.</a:t>
            </a:r>
            <a:endParaRPr lang="ru-RU" sz="2400" dirty="0">
              <a:ln w="18415" cmpd="sng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928794" y="500042"/>
            <a:ext cx="5429288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i="1" dirty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«Л</a:t>
            </a:r>
            <a:r>
              <a:rPr lang="ru-RU" sz="3200" dirty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юбовь» и «нежность» -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   это разные понятия 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45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/>
            <a:endParaRPr lang="ru-RU" smtClean="0"/>
          </a:p>
        </p:txBody>
      </p:sp>
      <p:pic>
        <p:nvPicPr>
          <p:cNvPr id="19459" name="Picture 4" descr="C:\Users\Шангаряевы\Desktop\уроки семейной любви\2231821_Romantic_0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extBox 5"/>
          <p:cNvSpPr txBox="1">
            <a:spLocks noChangeArrowheads="1"/>
          </p:cNvSpPr>
          <p:nvPr/>
        </p:nvSpPr>
        <p:spPr bwMode="auto">
          <a:xfrm>
            <a:off x="2500313" y="2357438"/>
            <a:ext cx="5000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19461" name="Rectangle 2"/>
          <p:cNvSpPr>
            <a:spLocks noChangeArrowheads="1"/>
          </p:cNvSpPr>
          <p:nvPr/>
        </p:nvSpPr>
        <p:spPr bwMode="auto">
          <a:xfrm>
            <a:off x="0" y="0"/>
            <a:ext cx="6397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450850">
              <a:tabLst>
                <a:tab pos="1219200" algn="l"/>
              </a:tabLst>
            </a:pPr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0" y="857250"/>
            <a:ext cx="9786938" cy="280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43188" y="1785938"/>
            <a:ext cx="18415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857232"/>
            <a:ext cx="7072362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Как научить ребенка любить?</a:t>
            </a:r>
            <a:endParaRPr lang="ru-RU" sz="4000" dirty="0">
              <a:ln w="18415" cmpd="sng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48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/>
            <a:endParaRPr lang="ru-RU" smtClean="0"/>
          </a:p>
        </p:txBody>
      </p:sp>
      <p:pic>
        <p:nvPicPr>
          <p:cNvPr id="20483" name="Picture 4" descr="C:\Users\Шангаряевы\Desktop\уроки семейной любви\2231821_Romantic_0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Box 5"/>
          <p:cNvSpPr txBox="1">
            <a:spLocks noChangeArrowheads="1"/>
          </p:cNvSpPr>
          <p:nvPr/>
        </p:nvSpPr>
        <p:spPr bwMode="auto">
          <a:xfrm>
            <a:off x="2500313" y="2357438"/>
            <a:ext cx="5000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20485" name="Rectangle 2"/>
          <p:cNvSpPr>
            <a:spLocks noChangeArrowheads="1"/>
          </p:cNvSpPr>
          <p:nvPr/>
        </p:nvSpPr>
        <p:spPr bwMode="auto">
          <a:xfrm>
            <a:off x="0" y="0"/>
            <a:ext cx="6397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450850">
              <a:tabLst>
                <a:tab pos="1219200" algn="l"/>
              </a:tabLst>
            </a:pPr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0" y="857250"/>
            <a:ext cx="9786938" cy="280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43188" y="1785938"/>
            <a:ext cx="18415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1000108"/>
            <a:ext cx="84851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Семья учит любить – что и кого?</a:t>
            </a:r>
            <a:endParaRPr lang="ru-RU" sz="4400" dirty="0">
              <a:ln w="18415" cmpd="sng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50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/>
            <a:endParaRPr lang="ru-RU" smtClean="0"/>
          </a:p>
        </p:txBody>
      </p:sp>
      <p:pic>
        <p:nvPicPr>
          <p:cNvPr id="21507" name="Picture 4" descr="C:\Users\Шангаряевы\Desktop\уроки семейной любви\2231821_Romantic_0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357313" y="1143000"/>
            <a:ext cx="7786687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50850"/>
            <a:r>
              <a:rPr lang="ru-RU" sz="5400">
                <a:solidFill>
                  <a:srgbClr val="502652"/>
                </a:solidFill>
                <a:latin typeface="Constantia" pitchFamily="18" charset="0"/>
                <a:cs typeface="Times New Roman" pitchFamily="18" charset="0"/>
              </a:rPr>
              <a:t>Можно ли назвать        Ваши отношениями в                   семье нежными?</a:t>
            </a:r>
            <a:endParaRPr lang="ru-RU" sz="3200">
              <a:solidFill>
                <a:srgbClr val="502652"/>
              </a:solidFill>
              <a:latin typeface="Constantia" pitchFamily="18" charset="0"/>
            </a:endParaRPr>
          </a:p>
          <a:p>
            <a:pPr indent="450850" eaLnBrk="0" hangingPunct="0"/>
            <a:endParaRPr lang="ru-RU" sz="6600">
              <a:solidFill>
                <a:srgbClr val="50265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Городская">
    <a:dk1>
      <a:sysClr val="windowText" lastClr="000000"/>
    </a:dk1>
    <a:lt1>
      <a:sysClr val="window" lastClr="FFFFFF"/>
    </a:lt1>
    <a:dk2>
      <a:srgbClr val="424456"/>
    </a:dk2>
    <a:lt2>
      <a:srgbClr val="DEDEDE"/>
    </a:lt2>
    <a:accent1>
      <a:srgbClr val="53548A"/>
    </a:accent1>
    <a:accent2>
      <a:srgbClr val="438086"/>
    </a:accent2>
    <a:accent3>
      <a:srgbClr val="A04DA3"/>
    </a:accent3>
    <a:accent4>
      <a:srgbClr val="C4652D"/>
    </a:accent4>
    <a:accent5>
      <a:srgbClr val="8B5D3D"/>
    </a:accent5>
    <a:accent6>
      <a:srgbClr val="5C92B5"/>
    </a:accent6>
    <a:hlink>
      <a:srgbClr val="67AFBD"/>
    </a:hlink>
    <a:folHlink>
      <a:srgbClr val="C2A874"/>
    </a:folHlink>
  </a:clrScheme>
</a:themeOverride>
</file>

<file path=ppt/theme/themeOverride2.xml><?xml version="1.0" encoding="utf-8"?>
<a:themeOverride xmlns:a="http://schemas.openxmlformats.org/drawingml/2006/main">
  <a:clrScheme name="Городская">
    <a:dk1>
      <a:sysClr val="windowText" lastClr="000000"/>
    </a:dk1>
    <a:lt1>
      <a:sysClr val="window" lastClr="FFFFFF"/>
    </a:lt1>
    <a:dk2>
      <a:srgbClr val="424456"/>
    </a:dk2>
    <a:lt2>
      <a:srgbClr val="DEDEDE"/>
    </a:lt2>
    <a:accent1>
      <a:srgbClr val="53548A"/>
    </a:accent1>
    <a:accent2>
      <a:srgbClr val="438086"/>
    </a:accent2>
    <a:accent3>
      <a:srgbClr val="A04DA3"/>
    </a:accent3>
    <a:accent4>
      <a:srgbClr val="C4652D"/>
    </a:accent4>
    <a:accent5>
      <a:srgbClr val="8B5D3D"/>
    </a:accent5>
    <a:accent6>
      <a:srgbClr val="5C92B5"/>
    </a:accent6>
    <a:hlink>
      <a:srgbClr val="67AFBD"/>
    </a:hlink>
    <a:folHlink>
      <a:srgbClr val="C2A87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143</TotalTime>
  <Words>112</Words>
  <Application>Microsoft Office PowerPoint</Application>
  <PresentationFormat>Экран (4:3)</PresentationFormat>
  <Paragraphs>53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12</vt:i4>
      </vt:variant>
    </vt:vector>
  </HeadingPairs>
  <TitlesOfParts>
    <vt:vector size="21" baseType="lpstr">
      <vt:lpstr>Constantia</vt:lpstr>
      <vt:lpstr>Arial</vt:lpstr>
      <vt:lpstr>Calibri</vt:lpstr>
      <vt:lpstr>Wingdings 2</vt:lpstr>
      <vt:lpstr>Times New Roman</vt:lpstr>
      <vt:lpstr>Поток</vt:lpstr>
      <vt:lpstr>Поток</vt:lpstr>
      <vt:lpstr>Поток</vt:lpstr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Шангаряевы</dc:creator>
  <cp:lastModifiedBy>user</cp:lastModifiedBy>
  <cp:revision>16</cp:revision>
  <dcterms:created xsi:type="dcterms:W3CDTF">2013-10-15T15:54:53Z</dcterms:created>
  <dcterms:modified xsi:type="dcterms:W3CDTF">2013-10-24T09:41:12Z</dcterms:modified>
</cp:coreProperties>
</file>