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9" r:id="rId3"/>
    <p:sldId id="260" r:id="rId4"/>
    <p:sldId id="261" r:id="rId5"/>
    <p:sldId id="263" r:id="rId6"/>
    <p:sldId id="264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00000"/>
    <a:srgbClr val="CC0000"/>
    <a:srgbClr val="A50021"/>
    <a:srgbClr val="C0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94" autoAdjust="0"/>
  </p:normalViewPr>
  <p:slideViewPr>
    <p:cSldViewPr>
      <p:cViewPr>
        <p:scale>
          <a:sx n="100" d="100"/>
          <a:sy n="100" d="100"/>
        </p:scale>
        <p:origin x="-504" y="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4D03D53-FEEE-46CC-88CF-DB3C1D60F67A}" type="datetimeFigureOut">
              <a:rPr lang="ru-RU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4E7BAFA-F5F8-4E26-BA5D-FD1B9468E4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9885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DA6682-E455-4F71-8E3C-8CE22270BB8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6F674-5636-4346-99AD-9CE5BF10321B}" type="datetimeFigureOut">
              <a:rPr lang="ru-RU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82A58-B97D-46B3-9C9D-CA290CC86C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487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F0CA6-C807-4D5B-A821-FBD55EAE32D7}" type="datetimeFigureOut">
              <a:rPr lang="ru-RU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C00AC-BA40-4DEC-AAC8-B4CA96F501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467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C402B-3404-4C4C-A4C5-70D9F68511D6}" type="datetimeFigureOut">
              <a:rPr lang="ru-RU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F97A-E1EE-4CF6-95C9-562144C30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39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9EE4B-9B4D-4682-B6EF-D5F3A665B6C4}" type="datetimeFigureOut">
              <a:rPr lang="ru-RU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B1526-9F4A-4B37-9686-0A95602D47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683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B79AA-9D7D-49D7-9196-5771D00B7493}" type="datetimeFigureOut">
              <a:rPr lang="ru-RU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A3C37-B623-4082-9031-A0AA2048DA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285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3FC75-DAA7-4382-A184-FC6DF26578AE}" type="datetimeFigureOut">
              <a:rPr lang="ru-RU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5D7CB-DCE0-48B7-BD16-1B8B8B6053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567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11CC9-C612-43F1-A389-45A224C0A46A}" type="datetimeFigureOut">
              <a:rPr lang="ru-RU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E1973-B56E-44ED-A039-91EC40440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C99D7-5F4D-444D-8327-10AC7534FCA4}" type="datetimeFigureOut">
              <a:rPr lang="ru-RU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1FB13-A9D6-4D45-81AC-3833EF69E0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981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CEE56-F8AC-4771-80A5-10B103AFD4DD}" type="datetimeFigureOut">
              <a:rPr lang="ru-RU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46E61-D095-4A49-8F09-5188AFB4F3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485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32AD3-63FE-438C-A72D-7D5AC62E036C}" type="datetimeFigureOut">
              <a:rPr lang="ru-RU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2736D-FCB9-424B-8C44-C93A3AB831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840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122E2-88E7-44ED-9DB9-AEBB8CEFA35B}" type="datetimeFigureOut">
              <a:rPr lang="ru-RU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74BB3-E897-40A5-9A9E-BCC00310F3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384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180A18-845C-4CA1-B685-C0684001BA2E}" type="datetimeFigureOut">
              <a:rPr lang="ru-RU"/>
              <a:pPr>
                <a:defRPr/>
              </a:pPr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E07A8D7-0C79-4BA1-AE8E-7ACDE09DE9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isilkul.omskedu.ru/2_uchitelym/15.gif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02lab2m5j1233443373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900" y="0"/>
            <a:ext cx="9359900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491880" y="1628800"/>
            <a:ext cx="6444208" cy="3456409"/>
          </a:xfrm>
        </p:spPr>
        <p:txBody>
          <a:bodyPr>
            <a:normAutofit fontScale="70000" lnSpcReduction="20000"/>
          </a:bodyPr>
          <a:lstStyle/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1500" b="1" dirty="0" smtClean="0"/>
              <a:t>      </a:t>
            </a: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5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ZhikharevC" pitchFamily="82" charset="0"/>
              </a:rPr>
              <a:t>Развитие </a:t>
            </a:r>
            <a:endParaRPr lang="ru-RU" altLang="ru-RU" sz="58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ZhikharevC" pitchFamily="82" charset="0"/>
            </a:endParaRP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5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ZhikharevC" pitchFamily="82" charset="0"/>
              </a:rPr>
              <a:t>орфографической </a:t>
            </a:r>
            <a:r>
              <a:rPr lang="ru-RU" altLang="ru-RU" sz="5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ZhikharevC" pitchFamily="82" charset="0"/>
              </a:rPr>
              <a:t>зоркости </a:t>
            </a:r>
            <a:endParaRPr lang="ru-RU" altLang="ru-RU" sz="58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ZhikharevC" pitchFamily="82" charset="0"/>
            </a:endParaRP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5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ZhikharevC" pitchFamily="82" charset="0"/>
              </a:rPr>
              <a:t>на уроках</a:t>
            </a: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5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ZhikharevC" pitchFamily="82" charset="0"/>
              </a:rPr>
              <a:t> </a:t>
            </a:r>
            <a:r>
              <a:rPr lang="ru-RU" altLang="ru-RU" sz="5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ZhikharevC" pitchFamily="82" charset="0"/>
              </a:rPr>
              <a:t>русского языка</a:t>
            </a: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endParaRPr lang="ru-RU" altLang="ru-RU" sz="5800" b="1" i="1" u="sng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endParaRPr lang="ru-RU" altLang="ru-RU" sz="4000" b="1" i="1" u="sng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1500" b="1" i="1" dirty="0" smtClean="0"/>
              <a:t>         </a:t>
            </a:r>
            <a:endParaRPr lang="ru-RU" altLang="ru-RU" sz="15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1700" b="1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</p:txBody>
      </p:sp>
      <p:pic>
        <p:nvPicPr>
          <p:cNvPr id="3085" name="Picture 13" descr="ANd9GcTyIH-SWIGl7VKZb0PYZh7oek-8SArFfnfb0ma5QCA1DTpJVMt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133600"/>
            <a:ext cx="2592388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ьзователь\Desktop\02lab2m5j123344337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900" y="0"/>
            <a:ext cx="9359900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2876" y="641350"/>
            <a:ext cx="4214812" cy="1200329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Times New Roman" pitchFamily="18" charset="0"/>
              </a:rPr>
              <a:t>Составляющие успеха  формирования орфографической зоркости</a:t>
            </a:r>
          </a:p>
        </p:txBody>
      </p:sp>
      <p:sp>
        <p:nvSpPr>
          <p:cNvPr id="4100" name="Прямоугольник 3"/>
          <p:cNvSpPr>
            <a:spLocks noChangeArrowheads="1"/>
          </p:cNvSpPr>
          <p:nvPr/>
        </p:nvSpPr>
        <p:spPr bwMode="auto">
          <a:xfrm>
            <a:off x="0" y="1628775"/>
            <a:ext cx="43576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endParaRPr lang="ru-RU" altLang="ru-RU" sz="2400" dirty="0">
              <a:latin typeface="DecorC" pitchFamily="82" charset="0"/>
            </a:endParaRP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pic>
        <p:nvPicPr>
          <p:cNvPr id="16" name="Picture 2" descr="D:\рисунки\рисунки\картинки\условные знаки\j0437636.pn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75856" y="5157192"/>
            <a:ext cx="878389" cy="1028952"/>
          </a:xfrm>
          <a:prstGeom prst="rect">
            <a:avLst/>
          </a:prstGeom>
          <a:noFill/>
        </p:spPr>
      </p:pic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4859338" y="765175"/>
            <a:ext cx="38163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C00000"/>
                </a:solidFill>
                <a:latin typeface="Monotype Corsiva" pitchFamily="66" charset="0"/>
              </a:rPr>
              <a:t>Алгоритм решения </a:t>
            </a:r>
          </a:p>
          <a:p>
            <a:pPr algn="ctr"/>
            <a:r>
              <a:rPr lang="ru-RU" altLang="ru-RU" sz="2400" b="1" dirty="0">
                <a:solidFill>
                  <a:srgbClr val="C00000"/>
                </a:solidFill>
                <a:latin typeface="Monotype Corsiva" pitchFamily="66" charset="0"/>
              </a:rPr>
              <a:t> орфографической задачи:</a:t>
            </a: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4572000" y="1557338"/>
            <a:ext cx="4572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b="1" dirty="0"/>
              <a:t/>
            </a:r>
            <a:br>
              <a:rPr lang="ru-RU" altLang="ru-RU" b="1" dirty="0"/>
            </a:br>
            <a:endParaRPr lang="ru-RU" alt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1660288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1)определить место, </a:t>
            </a:r>
          </a:p>
          <a:p>
            <a:r>
              <a:rPr lang="ru-RU" dirty="0"/>
              <a:t>                  где возникла орфографическая задача; </a:t>
            </a:r>
            <a:br>
              <a:rPr lang="ru-RU" dirty="0"/>
            </a:br>
            <a:r>
              <a:rPr lang="ru-RU" dirty="0"/>
              <a:t>2) к какой группе правил относится </a:t>
            </a:r>
          </a:p>
          <a:p>
            <a:r>
              <a:rPr lang="ru-RU" dirty="0"/>
              <a:t>                 данная орфограмма; </a:t>
            </a:r>
            <a:br>
              <a:rPr lang="ru-RU" dirty="0"/>
            </a:br>
            <a:r>
              <a:rPr lang="ru-RU" dirty="0"/>
              <a:t>3) в какой части слова находится  </a:t>
            </a:r>
          </a:p>
          <a:p>
            <a:r>
              <a:rPr lang="ru-RU" dirty="0"/>
              <a:t>                орфограмма; </a:t>
            </a:r>
            <a:br>
              <a:rPr lang="ru-RU" dirty="0"/>
            </a:br>
            <a:r>
              <a:rPr lang="ru-RU" dirty="0"/>
              <a:t>4) установить, какую букву нужно проверить: </a:t>
            </a:r>
          </a:p>
          <a:p>
            <a:r>
              <a:rPr lang="ru-RU" dirty="0"/>
              <a:t>                гласную или согласную; </a:t>
            </a:r>
            <a:br>
              <a:rPr lang="ru-RU" dirty="0"/>
            </a:br>
            <a:r>
              <a:rPr lang="ru-RU" dirty="0"/>
              <a:t>5) определить в слове ударение; </a:t>
            </a:r>
            <a:br>
              <a:rPr lang="ru-RU" dirty="0"/>
            </a:br>
            <a:r>
              <a:rPr lang="ru-RU" dirty="0"/>
              <a:t>6) определить проверяемая или </a:t>
            </a:r>
          </a:p>
          <a:p>
            <a:r>
              <a:rPr lang="ru-RU" dirty="0"/>
              <a:t>               непроверяемая орфограмма; </a:t>
            </a:r>
            <a:br>
              <a:rPr lang="ru-RU" dirty="0"/>
            </a:br>
            <a:r>
              <a:rPr lang="ru-RU" dirty="0"/>
              <a:t>7) написать слово в соответствии с правилом.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35718" y="2017871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 Создание на уроках  русского языка  условий для формирования орфографической зоркости учащихся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 Усиление  практической направленности преподавания  предмета</a:t>
            </a:r>
          </a:p>
          <a:p>
            <a:r>
              <a:rPr lang="ru-RU" dirty="0"/>
              <a:t> Создание условий для сознательного участия в творческой деятельности, приносящей радость преодоления, открытия и достижения поставленной цели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esktop\02lab2m5j123344337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900" y="0"/>
            <a:ext cx="9359900" cy="70199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5750" y="785813"/>
            <a:ext cx="8643938" cy="396875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Формирование  орфографических умений  у младших школьников</a:t>
            </a:r>
          </a:p>
        </p:txBody>
      </p:sp>
      <p:sp>
        <p:nvSpPr>
          <p:cNvPr id="5124" name="Text Box 12"/>
          <p:cNvSpPr txBox="1">
            <a:spLocks noChangeArrowheads="1"/>
          </p:cNvSpPr>
          <p:nvPr/>
        </p:nvSpPr>
        <p:spPr bwMode="auto">
          <a:xfrm>
            <a:off x="0" y="1500188"/>
            <a:ext cx="17145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600" b="1">
                <a:solidFill>
                  <a:srgbClr val="000099"/>
                </a:solidFill>
                <a:latin typeface="Calibri" pitchFamily="34" charset="0"/>
              </a:rPr>
              <a:t> </a:t>
            </a:r>
            <a:r>
              <a:rPr lang="ru-RU" altLang="ru-RU" sz="1200" b="1">
                <a:latin typeface="Calibri" pitchFamily="34" charset="0"/>
              </a:rPr>
              <a:t>ставить орфографические задачи</a:t>
            </a:r>
          </a:p>
        </p:txBody>
      </p:sp>
      <p:sp>
        <p:nvSpPr>
          <p:cNvPr id="5125" name="Text Box 13"/>
          <p:cNvSpPr txBox="1">
            <a:spLocks noChangeArrowheads="1"/>
          </p:cNvSpPr>
          <p:nvPr/>
        </p:nvSpPr>
        <p:spPr bwMode="auto">
          <a:xfrm>
            <a:off x="0" y="4214813"/>
            <a:ext cx="1692275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200" b="1">
                <a:latin typeface="Calibri" pitchFamily="34" charset="0"/>
              </a:rPr>
              <a:t>устанавливать тип орфограммы, соотносить ее с определенным правилом</a:t>
            </a:r>
          </a:p>
        </p:txBody>
      </p:sp>
      <p:sp>
        <p:nvSpPr>
          <p:cNvPr id="5126" name="Text Box 14"/>
          <p:cNvSpPr txBox="1">
            <a:spLocks noChangeArrowheads="1"/>
          </p:cNvSpPr>
          <p:nvPr/>
        </p:nvSpPr>
        <p:spPr bwMode="auto">
          <a:xfrm>
            <a:off x="2627313" y="1643063"/>
            <a:ext cx="1144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200" b="1">
                <a:latin typeface="Calibri" pitchFamily="34" charset="0"/>
              </a:rPr>
              <a:t>применять правило</a:t>
            </a:r>
          </a:p>
        </p:txBody>
      </p:sp>
      <p:sp>
        <p:nvSpPr>
          <p:cNvPr id="5127" name="Text Box 15"/>
          <p:cNvSpPr txBox="1">
            <a:spLocks noChangeArrowheads="1"/>
          </p:cNvSpPr>
          <p:nvPr/>
        </p:nvSpPr>
        <p:spPr bwMode="auto">
          <a:xfrm>
            <a:off x="2484438" y="4437063"/>
            <a:ext cx="12779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200" b="1">
                <a:latin typeface="Calibri" pitchFamily="34" charset="0"/>
              </a:rPr>
              <a:t>проверять написанное</a:t>
            </a:r>
          </a:p>
        </p:txBody>
      </p:sp>
      <p:sp>
        <p:nvSpPr>
          <p:cNvPr id="55" name="Oval 3"/>
          <p:cNvSpPr>
            <a:spLocks noChangeArrowheads="1"/>
          </p:cNvSpPr>
          <p:nvPr/>
        </p:nvSpPr>
        <p:spPr bwMode="auto">
          <a:xfrm>
            <a:off x="5857875" y="2786063"/>
            <a:ext cx="2271713" cy="1285875"/>
          </a:xfrm>
          <a:prstGeom prst="ellipse">
            <a:avLst/>
          </a:prstGeom>
          <a:noFill/>
          <a:ln w="28575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56" name="Rectangle 4"/>
          <p:cNvSpPr txBox="1">
            <a:spLocks noChangeArrowheads="1"/>
          </p:cNvSpPr>
          <p:nvPr/>
        </p:nvSpPr>
        <p:spPr>
          <a:xfrm>
            <a:off x="5857875" y="2928938"/>
            <a:ext cx="2357438" cy="500062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400" b="1" dirty="0">
                <a:latin typeface="+mj-lt"/>
                <a:ea typeface="+mj-ea"/>
                <a:cs typeface="+mj-cs"/>
              </a:rPr>
              <a:t>Факторы </a:t>
            </a:r>
            <a:br>
              <a:rPr lang="ru-RU" sz="1400" b="1" dirty="0">
                <a:latin typeface="+mj-lt"/>
                <a:ea typeface="+mj-ea"/>
                <a:cs typeface="+mj-cs"/>
              </a:rPr>
            </a:br>
            <a:r>
              <a:rPr lang="ru-RU" sz="1400" b="1" dirty="0">
                <a:latin typeface="+mj-lt"/>
                <a:ea typeface="+mj-ea"/>
                <a:cs typeface="+mj-cs"/>
              </a:rPr>
              <a:t>орфографической зоркости, как  шаг к грамотному письму</a:t>
            </a:r>
            <a:r>
              <a:rPr lang="ru-RU" sz="1400" b="1" i="1" dirty="0"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57" name="Text Box 5" descr="Точечная сетка"/>
          <p:cNvSpPr txBox="1">
            <a:spLocks noChangeArrowheads="1"/>
          </p:cNvSpPr>
          <p:nvPr/>
        </p:nvSpPr>
        <p:spPr bwMode="auto">
          <a:xfrm>
            <a:off x="5219700" y="1341438"/>
            <a:ext cx="14287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1. Зрительный</a:t>
            </a:r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</a:t>
            </a:r>
            <a:endParaRPr lang="ru-RU" sz="1400" dirty="0">
              <a:latin typeface="+mn-lt"/>
              <a:cs typeface="+mn-cs"/>
            </a:endParaRPr>
          </a:p>
        </p:txBody>
      </p:sp>
      <p:sp>
        <p:nvSpPr>
          <p:cNvPr id="58" name="Text Box 6" descr="Точечная сетка"/>
          <p:cNvSpPr txBox="1">
            <a:spLocks noChangeArrowheads="1"/>
          </p:cNvSpPr>
          <p:nvPr/>
        </p:nvSpPr>
        <p:spPr bwMode="auto">
          <a:xfrm>
            <a:off x="7143750" y="1500188"/>
            <a:ext cx="13160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2.Слуховой </a:t>
            </a:r>
          </a:p>
        </p:txBody>
      </p:sp>
      <p:sp>
        <p:nvSpPr>
          <p:cNvPr id="59" name="Text Box 8" descr="Точечная сетка"/>
          <p:cNvSpPr txBox="1">
            <a:spLocks noChangeArrowheads="1"/>
          </p:cNvSpPr>
          <p:nvPr/>
        </p:nvSpPr>
        <p:spPr bwMode="auto">
          <a:xfrm>
            <a:off x="7308850" y="4581525"/>
            <a:ext cx="17859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4.Артикулярный</a:t>
            </a:r>
            <a:r>
              <a:rPr lang="ru-RU" sz="1200" b="1" dirty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 </a:t>
            </a:r>
          </a:p>
        </p:txBody>
      </p:sp>
      <p:sp>
        <p:nvSpPr>
          <p:cNvPr id="60" name="Text Box 10" descr="Точечная сетка"/>
          <p:cNvSpPr txBox="1">
            <a:spLocks noChangeArrowheads="1"/>
          </p:cNvSpPr>
          <p:nvPr/>
        </p:nvSpPr>
        <p:spPr bwMode="auto">
          <a:xfrm>
            <a:off x="7543800" y="2143125"/>
            <a:ext cx="1600200" cy="600075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100" b="1" dirty="0">
                <a:latin typeface="+mn-lt"/>
                <a:cs typeface="+mn-cs"/>
              </a:rPr>
              <a:t>выборочный, предупредительный диктант ….</a:t>
            </a:r>
          </a:p>
        </p:txBody>
      </p:sp>
      <p:sp>
        <p:nvSpPr>
          <p:cNvPr id="61" name="Text Box 11" descr="Точечная сетка"/>
          <p:cNvSpPr txBox="1">
            <a:spLocks noChangeArrowheads="1"/>
          </p:cNvSpPr>
          <p:nvPr/>
        </p:nvSpPr>
        <p:spPr bwMode="auto">
          <a:xfrm>
            <a:off x="7358063" y="5286375"/>
            <a:ext cx="1571625" cy="430213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100" b="1" dirty="0">
                <a:latin typeface="+mn-lt"/>
                <a:cs typeface="+mn-cs"/>
              </a:rPr>
              <a:t>орфографическое проговаривание…</a:t>
            </a:r>
          </a:p>
        </p:txBody>
      </p:sp>
      <p:sp>
        <p:nvSpPr>
          <p:cNvPr id="62" name="Text Box 12" descr="Точечная сетка"/>
          <p:cNvSpPr txBox="1">
            <a:spLocks noChangeArrowheads="1"/>
          </p:cNvSpPr>
          <p:nvPr/>
        </p:nvSpPr>
        <p:spPr bwMode="auto">
          <a:xfrm>
            <a:off x="5500688" y="5286375"/>
            <a:ext cx="1447800" cy="563563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 </a:t>
            </a:r>
            <a:r>
              <a:rPr lang="ru-RU" sz="1100" b="1" dirty="0">
                <a:latin typeface="+mn-lt"/>
                <a:cs typeface="+mn-cs"/>
              </a:rPr>
              <a:t>при выполнении всех упражнений</a:t>
            </a:r>
          </a:p>
        </p:txBody>
      </p:sp>
      <p:sp>
        <p:nvSpPr>
          <p:cNvPr id="79" name="Text Box 9" descr="Точечная сетка"/>
          <p:cNvSpPr txBox="1">
            <a:spLocks noChangeArrowheads="1"/>
          </p:cNvSpPr>
          <p:nvPr/>
        </p:nvSpPr>
        <p:spPr bwMode="auto">
          <a:xfrm>
            <a:off x="4284663" y="2214563"/>
            <a:ext cx="1430337" cy="1797050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050" b="1" dirty="0">
                <a:latin typeface="+mn-lt"/>
                <a:cs typeface="+mn-cs"/>
              </a:rPr>
              <a:t>зрительный, объяснительный диктант, письмо по памяти, выборочное списывание, графическое выделение орфограмм, письмо с «дырками»…..</a:t>
            </a:r>
          </a:p>
        </p:txBody>
      </p:sp>
      <p:sp>
        <p:nvSpPr>
          <p:cNvPr id="80" name="Text Box 7" descr="Точечная сетка"/>
          <p:cNvSpPr txBox="1">
            <a:spLocks noChangeArrowheads="1"/>
          </p:cNvSpPr>
          <p:nvPr/>
        </p:nvSpPr>
        <p:spPr bwMode="auto">
          <a:xfrm>
            <a:off x="4643438" y="4365625"/>
            <a:ext cx="1905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3. </a:t>
            </a:r>
            <a:r>
              <a:rPr lang="ru-RU" sz="1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Рукодвигательный</a:t>
            </a:r>
            <a:endParaRPr lang="ru-RU" sz="14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+mn-cs"/>
            </a:endParaRPr>
          </a:p>
        </p:txBody>
      </p:sp>
      <p:cxnSp>
        <p:nvCxnSpPr>
          <p:cNvPr id="82" name="Прямая со стрелкой 81"/>
          <p:cNvCxnSpPr/>
          <p:nvPr/>
        </p:nvCxnSpPr>
        <p:spPr>
          <a:xfrm rot="16200000" flipV="1">
            <a:off x="6036469" y="2250282"/>
            <a:ext cx="714375" cy="357187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 rot="5400000" flipH="1" flipV="1">
            <a:off x="7036594" y="2321719"/>
            <a:ext cx="714375" cy="214313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 rot="5400000">
            <a:off x="5750719" y="3893344"/>
            <a:ext cx="357188" cy="28575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>
            <a:endCxn id="91" idx="0"/>
          </p:cNvCxnSpPr>
          <p:nvPr/>
        </p:nvCxnSpPr>
        <p:spPr>
          <a:xfrm rot="16200000" flipH="1">
            <a:off x="7786688" y="3929063"/>
            <a:ext cx="500062" cy="214312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Овал 31"/>
          <p:cNvSpPr/>
          <p:nvPr/>
        </p:nvSpPr>
        <p:spPr>
          <a:xfrm>
            <a:off x="1143000" y="2428875"/>
            <a:ext cx="2000250" cy="1571625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43" name="TextBox 41"/>
          <p:cNvSpPr txBox="1">
            <a:spLocks noChangeArrowheads="1"/>
          </p:cNvSpPr>
          <p:nvPr/>
        </p:nvSpPr>
        <p:spPr bwMode="auto">
          <a:xfrm>
            <a:off x="1143000" y="2857500"/>
            <a:ext cx="20097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>
                <a:latin typeface="Calibri" pitchFamily="34" charset="0"/>
              </a:rPr>
              <a:t>Орфографическая</a:t>
            </a:r>
          </a:p>
          <a:p>
            <a:pPr algn="ctr" eaLnBrk="1" hangingPunct="1"/>
            <a:r>
              <a:rPr lang="ru-RU" altLang="ru-RU" b="1">
                <a:latin typeface="Calibri" pitchFamily="34" charset="0"/>
              </a:rPr>
              <a:t> зоркость</a:t>
            </a:r>
          </a:p>
        </p:txBody>
      </p:sp>
      <p:sp>
        <p:nvSpPr>
          <p:cNvPr id="45" name="Овал 44"/>
          <p:cNvSpPr/>
          <p:nvPr/>
        </p:nvSpPr>
        <p:spPr>
          <a:xfrm>
            <a:off x="0" y="4143375"/>
            <a:ext cx="1785938" cy="10715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2214563" y="4214813"/>
            <a:ext cx="1785937" cy="10715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0" y="1357313"/>
            <a:ext cx="1785938" cy="10715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2357438" y="1357313"/>
            <a:ext cx="1785937" cy="10715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71" name="Shape 70"/>
          <p:cNvCxnSpPr/>
          <p:nvPr/>
        </p:nvCxnSpPr>
        <p:spPr>
          <a:xfrm flipV="1">
            <a:off x="3143250" y="2357438"/>
            <a:ext cx="419100" cy="752475"/>
          </a:xfrm>
          <a:prstGeom prst="curvedConnector2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hape 72"/>
          <p:cNvCxnSpPr/>
          <p:nvPr/>
        </p:nvCxnSpPr>
        <p:spPr>
          <a:xfrm rot="10800000">
            <a:off x="714375" y="2357438"/>
            <a:ext cx="428625" cy="752475"/>
          </a:xfrm>
          <a:prstGeom prst="curvedConnector2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hape 74"/>
          <p:cNvCxnSpPr/>
          <p:nvPr/>
        </p:nvCxnSpPr>
        <p:spPr>
          <a:xfrm>
            <a:off x="3143250" y="3286125"/>
            <a:ext cx="276225" cy="1033463"/>
          </a:xfrm>
          <a:prstGeom prst="curvedConnector2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hape 76"/>
          <p:cNvCxnSpPr/>
          <p:nvPr/>
        </p:nvCxnSpPr>
        <p:spPr>
          <a:xfrm rot="10800000" flipV="1">
            <a:off x="928688" y="3214688"/>
            <a:ext cx="249237" cy="962025"/>
          </a:xfrm>
          <a:prstGeom prst="curvedConnector2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Овал 82"/>
          <p:cNvSpPr/>
          <p:nvPr/>
        </p:nvSpPr>
        <p:spPr>
          <a:xfrm>
            <a:off x="4714875" y="4214813"/>
            <a:ext cx="1714500" cy="8572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7" name="Овал 86"/>
          <p:cNvSpPr/>
          <p:nvPr/>
        </p:nvSpPr>
        <p:spPr>
          <a:xfrm>
            <a:off x="5143500" y="1214438"/>
            <a:ext cx="1571625" cy="8572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8" name="Овал 87"/>
          <p:cNvSpPr/>
          <p:nvPr/>
        </p:nvSpPr>
        <p:spPr>
          <a:xfrm>
            <a:off x="6929438" y="1214438"/>
            <a:ext cx="1571625" cy="8572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1" name="Овал 90"/>
          <p:cNvSpPr/>
          <p:nvPr/>
        </p:nvSpPr>
        <p:spPr>
          <a:xfrm>
            <a:off x="7358063" y="4286250"/>
            <a:ext cx="1571625" cy="8572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99" name="Shape 98"/>
          <p:cNvCxnSpPr>
            <a:stCxn id="88" idx="6"/>
          </p:cNvCxnSpPr>
          <p:nvPr/>
        </p:nvCxnSpPr>
        <p:spPr>
          <a:xfrm>
            <a:off x="8501063" y="1643063"/>
            <a:ext cx="214312" cy="500062"/>
          </a:xfrm>
          <a:prstGeom prst="curvedConnector2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hape 105"/>
          <p:cNvCxnSpPr>
            <a:stCxn id="87" idx="2"/>
          </p:cNvCxnSpPr>
          <p:nvPr/>
        </p:nvCxnSpPr>
        <p:spPr>
          <a:xfrm rot="10800000" flipV="1">
            <a:off x="4643438" y="1643063"/>
            <a:ext cx="500062" cy="571500"/>
          </a:xfrm>
          <a:prstGeom prst="curvedConnector2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hape 107"/>
          <p:cNvCxnSpPr>
            <a:endCxn id="62" idx="1"/>
          </p:cNvCxnSpPr>
          <p:nvPr/>
        </p:nvCxnSpPr>
        <p:spPr>
          <a:xfrm rot="16200000" flipH="1">
            <a:off x="4994275" y="5076825"/>
            <a:ext cx="555625" cy="428625"/>
          </a:xfrm>
          <a:prstGeom prst="curvedConnector2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Скругленная соединительная линия 109"/>
          <p:cNvCxnSpPr>
            <a:cxnSpLocks noChangeShapeType="1"/>
            <a:stCxn id="59" idx="1"/>
            <a:endCxn id="61" idx="1"/>
          </p:cNvCxnSpPr>
          <p:nvPr/>
        </p:nvCxnSpPr>
        <p:spPr bwMode="auto">
          <a:xfrm rot="10800000" flipH="1" flipV="1">
            <a:off x="7308850" y="4733925"/>
            <a:ext cx="34925" cy="768350"/>
          </a:xfrm>
          <a:prstGeom prst="curvedConnector3">
            <a:avLst>
              <a:gd name="adj1" fmla="val -654546"/>
            </a:avLst>
          </a:prstGeom>
          <a:noFill/>
          <a:ln w="28575" algn="ctr">
            <a:solidFill>
              <a:srgbClr val="37609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ользователь\Desktop\02lab2m5j123344337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900" y="0"/>
            <a:ext cx="9359900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4"/>
          <p:cNvSpPr>
            <a:spLocks noChangeArrowheads="1"/>
          </p:cNvSpPr>
          <p:nvPr/>
        </p:nvSpPr>
        <p:spPr bwMode="auto">
          <a:xfrm rot="789988">
            <a:off x="3055938" y="3348038"/>
            <a:ext cx="1039812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00" b="1" dirty="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AutoShape 26"/>
          <p:cNvSpPr>
            <a:spLocks noChangeArrowheads="1"/>
          </p:cNvSpPr>
          <p:nvPr/>
        </p:nvSpPr>
        <p:spPr bwMode="auto">
          <a:xfrm>
            <a:off x="142875" y="981075"/>
            <a:ext cx="2341563" cy="876300"/>
          </a:xfrm>
          <a:prstGeom prst="wedgeRectCallout">
            <a:avLst>
              <a:gd name="adj1" fmla="val 71560"/>
              <a:gd name="adj2" fmla="val 105255"/>
            </a:avLst>
          </a:prstGeom>
          <a:solidFill>
            <a:schemeClr val="bg1"/>
          </a:solidFill>
          <a:ln w="38100" cmpd="dbl">
            <a:solidFill>
              <a:srgbClr val="558ED5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Моделирование</a:t>
            </a:r>
            <a:r>
              <a:rPr lang="ru-RU" b="1" dirty="0">
                <a:solidFill>
                  <a:srgbClr val="000099"/>
                </a:solidFill>
                <a:latin typeface="+mn-lt"/>
                <a:cs typeface="+mn-cs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+mn-lt"/>
              <a:cs typeface="+mn-cs"/>
            </a:endParaRPr>
          </a:p>
        </p:txBody>
      </p:sp>
      <p:sp>
        <p:nvSpPr>
          <p:cNvPr id="8" name="AutoShape 28"/>
          <p:cNvSpPr>
            <a:spLocks noChangeArrowheads="1"/>
          </p:cNvSpPr>
          <p:nvPr/>
        </p:nvSpPr>
        <p:spPr bwMode="auto">
          <a:xfrm>
            <a:off x="0" y="2857500"/>
            <a:ext cx="2357438" cy="1292225"/>
          </a:xfrm>
          <a:prstGeom prst="wedgeRectCallout">
            <a:avLst>
              <a:gd name="adj1" fmla="val 71954"/>
              <a:gd name="adj2" fmla="val -40171"/>
            </a:avLst>
          </a:prstGeom>
          <a:solidFill>
            <a:srgbClr val="FFFFFF"/>
          </a:solidFill>
          <a:ln w="38100" cmpd="dbl">
            <a:solidFill>
              <a:srgbClr val="558ED5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Использование  словарей 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как способ решения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орфографической задачи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rgbClr val="000099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+mn-lt"/>
              <a:cs typeface="+mn-cs"/>
            </a:endParaRPr>
          </a:p>
        </p:txBody>
      </p:sp>
      <p:sp>
        <p:nvSpPr>
          <p:cNvPr id="9" name="AutoShape 29"/>
          <p:cNvSpPr>
            <a:spLocks noChangeArrowheads="1"/>
          </p:cNvSpPr>
          <p:nvPr/>
        </p:nvSpPr>
        <p:spPr bwMode="auto">
          <a:xfrm>
            <a:off x="1928813" y="4786313"/>
            <a:ext cx="2000250" cy="785812"/>
          </a:xfrm>
          <a:prstGeom prst="wedgeRectCallout">
            <a:avLst>
              <a:gd name="adj1" fmla="val 35169"/>
              <a:gd name="adj2" fmla="val -223581"/>
            </a:avLst>
          </a:prstGeom>
          <a:solidFill>
            <a:srgbClr val="FFFFFF"/>
          </a:solidFill>
          <a:ln w="38100" cmpd="dbl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Формирование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орфографического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самоконтроля</a:t>
            </a:r>
            <a:r>
              <a:rPr lang="ru-RU" sz="1400" dirty="0">
                <a:solidFill>
                  <a:srgbClr val="993300"/>
                </a:solidFill>
                <a:latin typeface="+mn-lt"/>
                <a:cs typeface="+mn-cs"/>
              </a:rPr>
              <a:t> </a:t>
            </a:r>
            <a:endParaRPr lang="ru-RU" sz="14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latin typeface="+mn-lt"/>
              <a:cs typeface="+mn-cs"/>
            </a:endParaRPr>
          </a:p>
        </p:txBody>
      </p:sp>
      <p:sp>
        <p:nvSpPr>
          <p:cNvPr id="10" name="Freeform 16"/>
          <p:cNvSpPr>
            <a:spLocks/>
          </p:cNvSpPr>
          <p:nvPr/>
        </p:nvSpPr>
        <p:spPr bwMode="auto">
          <a:xfrm flipH="1">
            <a:off x="2786063" y="1428750"/>
            <a:ext cx="1905000" cy="1981200"/>
          </a:xfrm>
          <a:custGeom>
            <a:avLst/>
            <a:gdLst/>
            <a:ahLst/>
            <a:cxnLst>
              <a:cxn ang="0">
                <a:pos x="3760" y="3060"/>
              </a:cxn>
              <a:cxn ang="0">
                <a:pos x="1155" y="3840"/>
              </a:cxn>
              <a:cxn ang="0">
                <a:pos x="970" y="3782"/>
              </a:cxn>
              <a:cxn ang="0">
                <a:pos x="753" y="2970"/>
              </a:cxn>
              <a:cxn ang="0">
                <a:pos x="279" y="3158"/>
              </a:cxn>
              <a:cxn ang="0">
                <a:pos x="169" y="3037"/>
              </a:cxn>
              <a:cxn ang="0">
                <a:pos x="518" y="2257"/>
              </a:cxn>
              <a:cxn ang="0">
                <a:pos x="0" y="641"/>
              </a:cxn>
              <a:cxn ang="0">
                <a:pos x="162" y="543"/>
              </a:cxn>
              <a:cxn ang="0">
                <a:pos x="3267" y="0"/>
              </a:cxn>
              <a:cxn ang="0">
                <a:pos x="3715" y="2733"/>
              </a:cxn>
              <a:cxn ang="0">
                <a:pos x="3800" y="2708"/>
              </a:cxn>
              <a:cxn ang="0">
                <a:pos x="3800" y="2711"/>
              </a:cxn>
              <a:cxn ang="0">
                <a:pos x="3800" y="2725"/>
              </a:cxn>
              <a:cxn ang="0">
                <a:pos x="3798" y="2742"/>
              </a:cxn>
              <a:cxn ang="0">
                <a:pos x="3794" y="2767"/>
              </a:cxn>
              <a:cxn ang="0">
                <a:pos x="3787" y="2796"/>
              </a:cxn>
              <a:cxn ang="0">
                <a:pos x="3777" y="2827"/>
              </a:cxn>
              <a:cxn ang="0">
                <a:pos x="3762" y="2858"/>
              </a:cxn>
              <a:cxn ang="0">
                <a:pos x="3740" y="2891"/>
              </a:cxn>
              <a:cxn ang="0">
                <a:pos x="3760" y="3060"/>
              </a:cxn>
            </a:cxnLst>
            <a:rect l="0" t="0" r="r" b="b"/>
            <a:pathLst>
              <a:path w="3800" h="3840">
                <a:moveTo>
                  <a:pt x="3760" y="3060"/>
                </a:moveTo>
                <a:lnTo>
                  <a:pt x="1155" y="3840"/>
                </a:lnTo>
                <a:lnTo>
                  <a:pt x="970" y="3782"/>
                </a:lnTo>
                <a:lnTo>
                  <a:pt x="753" y="2970"/>
                </a:lnTo>
                <a:lnTo>
                  <a:pt x="279" y="3158"/>
                </a:lnTo>
                <a:lnTo>
                  <a:pt x="169" y="3037"/>
                </a:lnTo>
                <a:lnTo>
                  <a:pt x="518" y="2257"/>
                </a:lnTo>
                <a:lnTo>
                  <a:pt x="0" y="641"/>
                </a:lnTo>
                <a:lnTo>
                  <a:pt x="162" y="543"/>
                </a:lnTo>
                <a:lnTo>
                  <a:pt x="3267" y="0"/>
                </a:lnTo>
                <a:lnTo>
                  <a:pt x="3715" y="2733"/>
                </a:lnTo>
                <a:lnTo>
                  <a:pt x="3800" y="2708"/>
                </a:lnTo>
                <a:lnTo>
                  <a:pt x="3800" y="2711"/>
                </a:lnTo>
                <a:lnTo>
                  <a:pt x="3800" y="2725"/>
                </a:lnTo>
                <a:lnTo>
                  <a:pt x="3798" y="2742"/>
                </a:lnTo>
                <a:lnTo>
                  <a:pt x="3794" y="2767"/>
                </a:lnTo>
                <a:lnTo>
                  <a:pt x="3787" y="2796"/>
                </a:lnTo>
                <a:lnTo>
                  <a:pt x="3777" y="2827"/>
                </a:lnTo>
                <a:lnTo>
                  <a:pt x="3762" y="2858"/>
                </a:lnTo>
                <a:lnTo>
                  <a:pt x="3740" y="2891"/>
                </a:lnTo>
                <a:lnTo>
                  <a:pt x="3760" y="306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11" name="Freeform 19"/>
          <p:cNvSpPr>
            <a:spLocks/>
          </p:cNvSpPr>
          <p:nvPr/>
        </p:nvSpPr>
        <p:spPr bwMode="auto">
          <a:xfrm flipH="1">
            <a:off x="3014663" y="1581150"/>
            <a:ext cx="1587500" cy="1436688"/>
          </a:xfrm>
          <a:custGeom>
            <a:avLst/>
            <a:gdLst/>
            <a:ahLst/>
            <a:cxnLst>
              <a:cxn ang="0">
                <a:pos x="0" y="480"/>
              </a:cxn>
              <a:cxn ang="0">
                <a:pos x="2566" y="0"/>
              </a:cxn>
              <a:cxn ang="0">
                <a:pos x="3007" y="2457"/>
              </a:cxn>
              <a:cxn ang="0">
                <a:pos x="753" y="3103"/>
              </a:cxn>
              <a:cxn ang="0">
                <a:pos x="0" y="480"/>
              </a:cxn>
            </a:cxnLst>
            <a:rect l="0" t="0" r="r" b="b"/>
            <a:pathLst>
              <a:path w="3007" h="3103">
                <a:moveTo>
                  <a:pt x="0" y="480"/>
                </a:moveTo>
                <a:lnTo>
                  <a:pt x="2566" y="0"/>
                </a:lnTo>
                <a:lnTo>
                  <a:pt x="3007" y="2457"/>
                </a:lnTo>
                <a:lnTo>
                  <a:pt x="753" y="3103"/>
                </a:lnTo>
                <a:lnTo>
                  <a:pt x="0" y="480"/>
                </a:lnTo>
                <a:close/>
              </a:path>
            </a:pathLst>
          </a:custGeom>
          <a:solidFill>
            <a:srgbClr val="EAEDBF"/>
          </a:solidFill>
          <a:ln w="9525">
            <a:noFill/>
            <a:round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2" name="Freeform 21"/>
          <p:cNvSpPr>
            <a:spLocks/>
          </p:cNvSpPr>
          <p:nvPr/>
        </p:nvSpPr>
        <p:spPr bwMode="auto">
          <a:xfrm flipH="1">
            <a:off x="3319463" y="1504950"/>
            <a:ext cx="1301750" cy="1127125"/>
          </a:xfrm>
          <a:custGeom>
            <a:avLst/>
            <a:gdLst/>
            <a:ahLst/>
            <a:cxnLst>
              <a:cxn ang="0">
                <a:pos x="446" y="1951"/>
              </a:cxn>
              <a:cxn ang="0">
                <a:pos x="0" y="435"/>
              </a:cxn>
              <a:cxn ang="0">
                <a:pos x="2335" y="0"/>
              </a:cxn>
              <a:cxn ang="0">
                <a:pos x="2329" y="2"/>
              </a:cxn>
              <a:cxn ang="0">
                <a:pos x="2312" y="6"/>
              </a:cxn>
              <a:cxn ang="0">
                <a:pos x="2285" y="12"/>
              </a:cxn>
              <a:cxn ang="0">
                <a:pos x="2246" y="21"/>
              </a:cxn>
              <a:cxn ang="0">
                <a:pos x="2200" y="33"/>
              </a:cxn>
              <a:cxn ang="0">
                <a:pos x="2146" y="48"/>
              </a:cxn>
              <a:cxn ang="0">
                <a:pos x="2083" y="67"/>
              </a:cxn>
              <a:cxn ang="0">
                <a:pos x="2015" y="89"/>
              </a:cxn>
              <a:cxn ang="0">
                <a:pos x="1940" y="114"/>
              </a:cxn>
              <a:cxn ang="0">
                <a:pos x="1861" y="143"/>
              </a:cxn>
              <a:cxn ang="0">
                <a:pos x="1778" y="175"/>
              </a:cxn>
              <a:cxn ang="0">
                <a:pos x="1690" y="212"/>
              </a:cxn>
              <a:cxn ang="0">
                <a:pos x="1601" y="252"/>
              </a:cxn>
              <a:cxn ang="0">
                <a:pos x="1509" y="297"/>
              </a:cxn>
              <a:cxn ang="0">
                <a:pos x="1416" y="345"/>
              </a:cxn>
              <a:cxn ang="0">
                <a:pos x="1324" y="399"/>
              </a:cxn>
              <a:cxn ang="0">
                <a:pos x="1232" y="456"/>
              </a:cxn>
              <a:cxn ang="0">
                <a:pos x="1141" y="518"/>
              </a:cxn>
              <a:cxn ang="0">
                <a:pos x="1053" y="585"/>
              </a:cxn>
              <a:cxn ang="0">
                <a:pos x="966" y="657"/>
              </a:cxn>
              <a:cxn ang="0">
                <a:pos x="883" y="734"/>
              </a:cxn>
              <a:cxn ang="0">
                <a:pos x="806" y="817"/>
              </a:cxn>
              <a:cxn ang="0">
                <a:pos x="733" y="903"/>
              </a:cxn>
              <a:cxn ang="0">
                <a:pos x="666" y="998"/>
              </a:cxn>
              <a:cxn ang="0">
                <a:pos x="606" y="1096"/>
              </a:cxn>
              <a:cxn ang="0">
                <a:pos x="554" y="1200"/>
              </a:cxn>
              <a:cxn ang="0">
                <a:pos x="512" y="1310"/>
              </a:cxn>
              <a:cxn ang="0">
                <a:pos x="477" y="1425"/>
              </a:cxn>
              <a:cxn ang="0">
                <a:pos x="452" y="1546"/>
              </a:cxn>
              <a:cxn ang="0">
                <a:pos x="439" y="1675"/>
              </a:cxn>
              <a:cxn ang="0">
                <a:pos x="437" y="1810"/>
              </a:cxn>
              <a:cxn ang="0">
                <a:pos x="446" y="1951"/>
              </a:cxn>
            </a:cxnLst>
            <a:rect l="0" t="0" r="r" b="b"/>
            <a:pathLst>
              <a:path w="2335" h="1951">
                <a:moveTo>
                  <a:pt x="446" y="1951"/>
                </a:moveTo>
                <a:lnTo>
                  <a:pt x="0" y="435"/>
                </a:lnTo>
                <a:lnTo>
                  <a:pt x="2335" y="0"/>
                </a:lnTo>
                <a:lnTo>
                  <a:pt x="2329" y="2"/>
                </a:lnTo>
                <a:lnTo>
                  <a:pt x="2312" y="6"/>
                </a:lnTo>
                <a:lnTo>
                  <a:pt x="2285" y="12"/>
                </a:lnTo>
                <a:lnTo>
                  <a:pt x="2246" y="21"/>
                </a:lnTo>
                <a:lnTo>
                  <a:pt x="2200" y="33"/>
                </a:lnTo>
                <a:lnTo>
                  <a:pt x="2146" y="48"/>
                </a:lnTo>
                <a:lnTo>
                  <a:pt x="2083" y="67"/>
                </a:lnTo>
                <a:lnTo>
                  <a:pt x="2015" y="89"/>
                </a:lnTo>
                <a:lnTo>
                  <a:pt x="1940" y="114"/>
                </a:lnTo>
                <a:lnTo>
                  <a:pt x="1861" y="143"/>
                </a:lnTo>
                <a:lnTo>
                  <a:pt x="1778" y="175"/>
                </a:lnTo>
                <a:lnTo>
                  <a:pt x="1690" y="212"/>
                </a:lnTo>
                <a:lnTo>
                  <a:pt x="1601" y="252"/>
                </a:lnTo>
                <a:lnTo>
                  <a:pt x="1509" y="297"/>
                </a:lnTo>
                <a:lnTo>
                  <a:pt x="1416" y="345"/>
                </a:lnTo>
                <a:lnTo>
                  <a:pt x="1324" y="399"/>
                </a:lnTo>
                <a:lnTo>
                  <a:pt x="1232" y="456"/>
                </a:lnTo>
                <a:lnTo>
                  <a:pt x="1141" y="518"/>
                </a:lnTo>
                <a:lnTo>
                  <a:pt x="1053" y="585"/>
                </a:lnTo>
                <a:lnTo>
                  <a:pt x="966" y="657"/>
                </a:lnTo>
                <a:lnTo>
                  <a:pt x="883" y="734"/>
                </a:lnTo>
                <a:lnTo>
                  <a:pt x="806" y="817"/>
                </a:lnTo>
                <a:lnTo>
                  <a:pt x="733" y="903"/>
                </a:lnTo>
                <a:lnTo>
                  <a:pt x="666" y="998"/>
                </a:lnTo>
                <a:lnTo>
                  <a:pt x="606" y="1096"/>
                </a:lnTo>
                <a:lnTo>
                  <a:pt x="554" y="1200"/>
                </a:lnTo>
                <a:lnTo>
                  <a:pt x="512" y="1310"/>
                </a:lnTo>
                <a:lnTo>
                  <a:pt x="477" y="1425"/>
                </a:lnTo>
                <a:lnTo>
                  <a:pt x="452" y="1546"/>
                </a:lnTo>
                <a:lnTo>
                  <a:pt x="439" y="1675"/>
                </a:lnTo>
                <a:lnTo>
                  <a:pt x="437" y="1810"/>
                </a:lnTo>
                <a:lnTo>
                  <a:pt x="446" y="1951"/>
                </a:lnTo>
                <a:close/>
              </a:path>
            </a:pathLst>
          </a:custGeom>
          <a:solidFill>
            <a:srgbClr val="C6C687"/>
          </a:solidFill>
          <a:ln w="9525">
            <a:noFill/>
            <a:round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 rot="789988">
            <a:off x="2870200" y="2017713"/>
            <a:ext cx="1770063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Современные подходы</a:t>
            </a: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5219700" y="4076700"/>
            <a:ext cx="3605213" cy="52322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800000"/>
                </a:solidFill>
                <a:latin typeface="+mn-lt"/>
                <a:cs typeface="+mn-cs"/>
              </a:rPr>
              <a:t>помогает учащимся усвоить орфографическое правило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4787900" y="4724400"/>
            <a:ext cx="3571875" cy="52322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800000"/>
                </a:solidFill>
                <a:latin typeface="+mn-lt"/>
                <a:cs typeface="+mn-cs"/>
              </a:rPr>
              <a:t>обеспечивает открытие общего способа деятельности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5867400" y="5373688"/>
            <a:ext cx="2981325" cy="52322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800000"/>
                </a:solidFill>
                <a:latin typeface="+mn-lt"/>
                <a:cs typeface="+mn-cs"/>
              </a:rPr>
              <a:t>формирует творческое мышление учащихся</a:t>
            </a:r>
          </a:p>
        </p:txBody>
      </p:sp>
      <p:sp>
        <p:nvSpPr>
          <p:cNvPr id="17" name="Rectangle 3" descr="Голубая тисненая бумага"/>
          <p:cNvSpPr txBox="1">
            <a:spLocks noChangeArrowheads="1"/>
          </p:cNvSpPr>
          <p:nvPr/>
        </p:nvSpPr>
        <p:spPr bwMode="auto">
          <a:xfrm>
            <a:off x="5435600" y="765175"/>
            <a:ext cx="3429000" cy="44767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400" b="1" kern="0" dirty="0">
                <a:solidFill>
                  <a:srgbClr val="800000"/>
                </a:solidFill>
                <a:latin typeface="+mj-lt"/>
                <a:cs typeface="+mn-cs"/>
              </a:rPr>
              <a:t>моделирование занимает важное место в обучении правописанию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ru-RU" sz="1400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4786313" y="1428750"/>
            <a:ext cx="2738437" cy="52322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800000"/>
                </a:solidFill>
                <a:latin typeface="+mn-lt"/>
                <a:cs typeface="+mn-cs"/>
              </a:rPr>
              <a:t>пробуждает интерес к изучаемым языковым фактам</a:t>
            </a: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5286375" y="2060575"/>
            <a:ext cx="3857625" cy="52322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800000"/>
                </a:solidFill>
                <a:latin typeface="+mn-lt"/>
                <a:cs typeface="+mn-cs"/>
              </a:rPr>
              <a:t>позволяет выделить систему ориентиров в орфографических явлениях</a:t>
            </a: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4786313" y="2714625"/>
            <a:ext cx="3241675" cy="738664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800000"/>
                </a:solidFill>
                <a:latin typeface="+mn-lt"/>
                <a:cs typeface="+mn-cs"/>
              </a:rPr>
              <a:t>способствует усвоению опознавательных признаков орфограмм</a:t>
            </a: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4857750" y="3500438"/>
            <a:ext cx="4286250" cy="52322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800000"/>
                </a:solidFill>
                <a:latin typeface="+mn-lt"/>
                <a:cs typeface="+mn-cs"/>
              </a:rPr>
              <a:t>раскрывает способ действия по обнаружению орфографических трудностей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 rot="5400000">
            <a:off x="5572126" y="1285875"/>
            <a:ext cx="214312" cy="71437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6750844" y="1464469"/>
            <a:ext cx="714375" cy="357187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>
            <a:off x="6536532" y="1750218"/>
            <a:ext cx="1428750" cy="500063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>
            <a:off x="6393656" y="2035969"/>
            <a:ext cx="2071688" cy="57150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>
            <a:off x="6322219" y="2321719"/>
            <a:ext cx="2714625" cy="642937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>
            <a:off x="6286501" y="2500312"/>
            <a:ext cx="3357562" cy="785813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5400000">
            <a:off x="6215063" y="2857500"/>
            <a:ext cx="4000500" cy="714375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C:\Users\Пользователь\Desktop\02lab2m5j123344337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900" y="0"/>
            <a:ext cx="9359900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Прямоугольник 8"/>
          <p:cNvSpPr>
            <a:spLocks noChangeArrowheads="1"/>
          </p:cNvSpPr>
          <p:nvPr/>
        </p:nvSpPr>
        <p:spPr bwMode="auto">
          <a:xfrm>
            <a:off x="179388" y="765175"/>
            <a:ext cx="86407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000" b="1">
                <a:solidFill>
                  <a:srgbClr val="C00000"/>
                </a:solidFill>
                <a:latin typeface="Calibri" pitchFamily="34" charset="0"/>
              </a:rPr>
              <a:t>Приёмы формирования орфографической зоркости</a:t>
            </a:r>
            <a:endParaRPr lang="ru-RU" altLang="ru-RU" sz="20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031" name="Прямоугольник 9"/>
          <p:cNvSpPr>
            <a:spLocks noChangeArrowheads="1"/>
          </p:cNvSpPr>
          <p:nvPr/>
        </p:nvSpPr>
        <p:spPr bwMode="auto">
          <a:xfrm>
            <a:off x="4572000" y="1844675"/>
            <a:ext cx="4572000" cy="1754326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FF0000"/>
                </a:solidFill>
                <a:latin typeface="Calibri" pitchFamily="34" charset="0"/>
              </a:rPr>
              <a:t>Орфографический самоконтроль </a:t>
            </a:r>
            <a:r>
              <a:rPr lang="ru-RU" altLang="ru-RU" b="1" dirty="0">
                <a:latin typeface="Calibri" pitchFamily="34" charset="0"/>
              </a:rPr>
              <a:t>– это умение </a:t>
            </a:r>
            <a:r>
              <a:rPr lang="ru-RU" altLang="ru-RU" b="1" dirty="0">
                <a:solidFill>
                  <a:srgbClr val="FF0000"/>
                </a:solidFill>
                <a:latin typeface="Calibri" pitchFamily="34" charset="0"/>
              </a:rPr>
              <a:t>контролировать ход </a:t>
            </a:r>
            <a:r>
              <a:rPr lang="ru-RU" altLang="ru-RU" b="1" dirty="0">
                <a:latin typeface="Calibri" pitchFamily="34" charset="0"/>
              </a:rPr>
              <a:t>орфографического действия, то есть правильность следования алгоритму решения задачи письма, и</a:t>
            </a:r>
            <a:r>
              <a:rPr lang="ru-RU" altLang="ru-RU" b="1" dirty="0">
                <a:solidFill>
                  <a:srgbClr val="000066"/>
                </a:solidFill>
                <a:latin typeface="Calibri" pitchFamily="34" charset="0"/>
              </a:rPr>
              <a:t> </a:t>
            </a:r>
            <a:r>
              <a:rPr lang="ru-RU" altLang="ru-RU" b="1" dirty="0">
                <a:solidFill>
                  <a:srgbClr val="FF0000"/>
                </a:solidFill>
                <a:latin typeface="Calibri" pitchFamily="34" charset="0"/>
              </a:rPr>
              <a:t>оценивать полученный результат</a:t>
            </a:r>
          </a:p>
        </p:txBody>
      </p:sp>
      <p:sp>
        <p:nvSpPr>
          <p:cNvPr id="1032" name="Oval 29"/>
          <p:cNvSpPr>
            <a:spLocks noChangeArrowheads="1"/>
          </p:cNvSpPr>
          <p:nvPr/>
        </p:nvSpPr>
        <p:spPr bwMode="auto">
          <a:xfrm>
            <a:off x="5012903" y="4191000"/>
            <a:ext cx="1644650" cy="792163"/>
          </a:xfrm>
          <a:prstGeom prst="ellips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b="1">
                <a:latin typeface="Calibri" pitchFamily="34" charset="0"/>
              </a:rPr>
              <a:t>Что проверять?</a:t>
            </a:r>
          </a:p>
        </p:txBody>
      </p:sp>
      <p:sp>
        <p:nvSpPr>
          <p:cNvPr id="1033" name="Oval 31"/>
          <p:cNvSpPr>
            <a:spLocks noChangeArrowheads="1"/>
          </p:cNvSpPr>
          <p:nvPr/>
        </p:nvSpPr>
        <p:spPr bwMode="auto">
          <a:xfrm>
            <a:off x="7029028" y="4191000"/>
            <a:ext cx="1716088" cy="792163"/>
          </a:xfrm>
          <a:prstGeom prst="ellips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b="1">
                <a:latin typeface="Calibri" pitchFamily="34" charset="0"/>
              </a:rPr>
              <a:t>Как проверять?</a:t>
            </a:r>
          </a:p>
        </p:txBody>
      </p:sp>
      <p:sp>
        <p:nvSpPr>
          <p:cNvPr id="1035" name="Прямоугольник 14"/>
          <p:cNvSpPr>
            <a:spLocks noChangeArrowheads="1"/>
          </p:cNvSpPr>
          <p:nvPr/>
        </p:nvSpPr>
        <p:spPr bwMode="auto">
          <a:xfrm>
            <a:off x="5508105" y="1268413"/>
            <a:ext cx="36358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Calibri" pitchFamily="34" charset="0"/>
              </a:rPr>
              <a:t>«Внимание: есть ошибки!».</a:t>
            </a:r>
          </a:p>
        </p:txBody>
      </p:sp>
      <p:cxnSp>
        <p:nvCxnSpPr>
          <p:cNvPr id="20" name="Прямая со стрелкой 19"/>
          <p:cNvCxnSpPr>
            <a:cxnSpLocks noChangeShapeType="1"/>
          </p:cNvCxnSpPr>
          <p:nvPr/>
        </p:nvCxnSpPr>
        <p:spPr bwMode="auto">
          <a:xfrm rot="10800000" flipV="1">
            <a:off x="5949528" y="3759200"/>
            <a:ext cx="500063" cy="428625"/>
          </a:xfrm>
          <a:prstGeom prst="straightConnector1">
            <a:avLst/>
          </a:prstGeom>
          <a:noFill/>
          <a:ln w="38100" algn="ctr">
            <a:solidFill>
              <a:srgbClr val="4A7EBB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Прямая со стрелкой 21"/>
          <p:cNvCxnSpPr>
            <a:cxnSpLocks noChangeShapeType="1"/>
            <a:endCxn id="1033" idx="1"/>
          </p:cNvCxnSpPr>
          <p:nvPr/>
        </p:nvCxnSpPr>
        <p:spPr bwMode="auto">
          <a:xfrm>
            <a:off x="6886153" y="3759200"/>
            <a:ext cx="393700" cy="538163"/>
          </a:xfrm>
          <a:prstGeom prst="straightConnector1">
            <a:avLst/>
          </a:prstGeom>
          <a:noFill/>
          <a:ln w="38100" algn="ctr">
            <a:solidFill>
              <a:srgbClr val="558ED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95288" y="1125538"/>
            <a:ext cx="34163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>
                <a:latin typeface="Calibri" pitchFamily="34" charset="0"/>
              </a:rPr>
              <a:t>1. </a:t>
            </a:r>
            <a:r>
              <a:rPr lang="ru-RU" altLang="ru-RU" sz="1600" b="1">
                <a:latin typeface="Calibri" pitchFamily="34" charset="0"/>
              </a:rPr>
              <a:t>Какографические упражнения</a:t>
            </a:r>
            <a:endParaRPr lang="ru-RU" altLang="ru-RU" sz="1600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95288" y="1554163"/>
            <a:ext cx="1417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>
                <a:latin typeface="Calibri" pitchFamily="34" charset="0"/>
              </a:rPr>
              <a:t>2. </a:t>
            </a:r>
            <a:r>
              <a:rPr lang="ru-RU" altLang="ru-RU" sz="1600" b="1">
                <a:latin typeface="Calibri" pitchFamily="34" charset="0"/>
              </a:rPr>
              <a:t>Светофор</a:t>
            </a:r>
            <a:endParaRPr lang="ru-RU" altLang="ru-RU" sz="1600"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288" y="2054225"/>
            <a:ext cx="23352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>
                <a:latin typeface="Calibri" pitchFamily="34" charset="0"/>
              </a:rPr>
              <a:t>3. </a:t>
            </a:r>
            <a:r>
              <a:rPr lang="ru-RU" altLang="ru-RU" sz="1600" b="1">
                <a:latin typeface="Calibri" pitchFamily="34" charset="0"/>
              </a:rPr>
              <a:t>Письмо с дырками</a:t>
            </a:r>
            <a:r>
              <a:rPr lang="ru-RU" altLang="ru-RU" sz="1600">
                <a:latin typeface="Calibri" pitchFamily="34" charset="0"/>
              </a:rPr>
              <a:t>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5288" y="2554288"/>
            <a:ext cx="38941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>
                <a:latin typeface="Calibri" pitchFamily="34" charset="0"/>
              </a:rPr>
              <a:t>4. </a:t>
            </a:r>
            <a:r>
              <a:rPr lang="ru-RU" altLang="ru-RU" sz="1600" b="1">
                <a:latin typeface="Calibri" pitchFamily="34" charset="0"/>
              </a:rPr>
              <a:t>Нахождение опасных мест в слове</a:t>
            </a:r>
            <a:endParaRPr lang="ru-RU" altLang="ru-RU" sz="1600"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5288" y="2982913"/>
            <a:ext cx="32369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 b="1">
                <a:latin typeface="Calibri" pitchFamily="34" charset="0"/>
              </a:rPr>
              <a:t>5. Письмо с проговариванием</a:t>
            </a:r>
            <a:r>
              <a:rPr lang="ru-RU" altLang="ru-RU" sz="1600">
                <a:latin typeface="Calibri" pitchFamily="34" charset="0"/>
              </a:rPr>
              <a:t>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5288" y="3411538"/>
            <a:ext cx="17081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>
                <a:latin typeface="Calibri" pitchFamily="34" charset="0"/>
              </a:rPr>
              <a:t>6. </a:t>
            </a:r>
            <a:r>
              <a:rPr lang="ru-RU" altLang="ru-RU" sz="1600" b="1">
                <a:latin typeface="Calibri" pitchFamily="34" charset="0"/>
              </a:rPr>
              <a:t>Списывание</a:t>
            </a:r>
            <a:r>
              <a:rPr lang="ru-RU" altLang="ru-RU" sz="1600">
                <a:latin typeface="Calibri" pitchFamily="34" charset="0"/>
              </a:rPr>
              <a:t>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95288" y="3768725"/>
            <a:ext cx="32131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>
                <a:latin typeface="Calibri" pitchFamily="34" charset="0"/>
              </a:rPr>
              <a:t>7.</a:t>
            </a:r>
            <a:r>
              <a:rPr lang="ru-RU" altLang="ru-RU" sz="1600" b="1">
                <a:latin typeface="Calibri" pitchFamily="34" charset="0"/>
              </a:rPr>
              <a:t> Комментированное письмо</a:t>
            </a:r>
            <a:r>
              <a:rPr lang="ru-RU" altLang="ru-RU" sz="1600">
                <a:latin typeface="Calibri" pitchFamily="34" charset="0"/>
              </a:rPr>
              <a:t>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95288" y="4197350"/>
            <a:ext cx="35099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>
                <a:latin typeface="Calibri" pitchFamily="34" charset="0"/>
              </a:rPr>
              <a:t>8.</a:t>
            </a:r>
            <a:r>
              <a:rPr lang="ru-RU" altLang="ru-RU" sz="1600" b="1">
                <a:latin typeface="Calibri" pitchFamily="34" charset="0"/>
              </a:rPr>
              <a:t> Письмо под диктовку с </a:t>
            </a:r>
          </a:p>
          <a:p>
            <a:pPr eaLnBrk="1" hangingPunct="1"/>
            <a:r>
              <a:rPr lang="ru-RU" altLang="ru-RU" sz="1600" b="1">
                <a:latin typeface="Calibri" pitchFamily="34" charset="0"/>
              </a:rPr>
              <a:t>    предварительной подготовкой</a:t>
            </a:r>
            <a:endParaRPr lang="ru-RU" altLang="ru-RU" sz="1600"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5288" y="4983163"/>
            <a:ext cx="2298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>
                <a:latin typeface="Calibri" pitchFamily="34" charset="0"/>
              </a:rPr>
              <a:t>9.</a:t>
            </a:r>
            <a:r>
              <a:rPr lang="ru-RU" altLang="ru-RU" sz="1600" b="1">
                <a:latin typeface="Calibri" pitchFamily="34" charset="0"/>
              </a:rPr>
              <a:t> Телетайпная лента</a:t>
            </a:r>
            <a:endParaRPr lang="ru-RU" altLang="ru-RU" sz="1600"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5288" y="5483225"/>
            <a:ext cx="31130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>
                <a:latin typeface="Calibri" pitchFamily="34" charset="0"/>
              </a:rPr>
              <a:t>10.</a:t>
            </a:r>
            <a:r>
              <a:rPr lang="ru-RU" altLang="ru-RU" sz="1600" b="1">
                <a:latin typeface="Calibri" pitchFamily="34" charset="0"/>
              </a:rPr>
              <a:t> Орфографическое чтение</a:t>
            </a:r>
            <a:endParaRPr lang="ru-RU" altLang="ru-RU" sz="1600">
              <a:latin typeface="Calibri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95288" y="5876925"/>
            <a:ext cx="39481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>
                <a:latin typeface="Calibri" pitchFamily="34" charset="0"/>
              </a:rPr>
              <a:t>11.</a:t>
            </a:r>
            <a:r>
              <a:rPr lang="ru-RU" altLang="ru-RU" sz="1600" b="1">
                <a:latin typeface="Calibri" pitchFamily="34" charset="0"/>
              </a:rPr>
              <a:t> Поиск орфограмм в чистом тексте</a:t>
            </a:r>
            <a:endParaRPr lang="ru-RU" altLang="ru-RU" sz="1600">
              <a:latin typeface="Calibri" pitchFamily="34" charset="0"/>
            </a:endParaRPr>
          </a:p>
        </p:txBody>
      </p:sp>
      <p:pic>
        <p:nvPicPr>
          <p:cNvPr id="1094" name="i-main-pic" descr="Картинка 344 из 12527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924425"/>
            <a:ext cx="1331912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Пользователь\Desktop\02lab2m5j123344337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900" y="0"/>
            <a:ext cx="9359900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2" name="Picture 20" descr="GGqYL68ZOinun0l51DJPMFJihO9zgzZlUV3SkKykkHK7ab5F2WfmUxD5U90JL9OG4cxpNQ7C8k9AeUcvOsTZy8Ge_rgmuAwKyRktaTp_OoMyu_zk1rc_TULSj-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052513"/>
            <a:ext cx="2519362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3" name="Picture 21" descr="5oA330596PoJwdbMy8dZrCHxZWMIF0CaEedJZK9CRuevCtbZQPbihmgsnzKV74AgP8NtzFarh-paqEReG-E2qf4TEz77crzsJElcXd9GLbA0l_dZma7Tt5pTW8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836613"/>
            <a:ext cx="2117725" cy="263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4" name="Picture 22" descr="np-e8zab-cr0yOz-nVoot-0U43NK7VyYkXMiaPexaICQPmzdP9QvOw06tYN5i8rtjLFKNFFaDWUCTH01Fhc8NBwuISX5ijmEzuR0j7fjeISDpI3qIlEva_9Klg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284538"/>
            <a:ext cx="3384550" cy="263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5" name="Picture 23" descr="kWTaIzoOWw0FXvV_zwNuR8lYsNifKMKzhERgPTdZXWLDV2jDkRam-vMbvSg_OtufWO__JGmAXIgT6kfd1W4e0OJ5YfrKYunIBWE3qzM0WqqjJVcEFB0i7V465J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3500438"/>
            <a:ext cx="2286000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6" name="Прямоугольник 8"/>
          <p:cNvSpPr>
            <a:spLocks noChangeArrowheads="1"/>
          </p:cNvSpPr>
          <p:nvPr/>
        </p:nvSpPr>
        <p:spPr bwMode="auto">
          <a:xfrm>
            <a:off x="611188" y="549275"/>
            <a:ext cx="30241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solidFill>
                  <a:srgbClr val="C00000"/>
                </a:solidFill>
                <a:latin typeface="DecorC"/>
              </a:rPr>
              <a:t>Облака слов</a:t>
            </a:r>
            <a:endParaRPr lang="ru-RU" altLang="ru-RU" sz="2000" dirty="0">
              <a:solidFill>
                <a:srgbClr val="C00000"/>
              </a:solidFill>
              <a:latin typeface="Decor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1021</TotalTime>
  <Words>293</Words>
  <Application>Microsoft Office PowerPoint</Application>
  <PresentationFormat>Экран (4:3)</PresentationFormat>
  <Paragraphs>74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92</cp:revision>
  <dcterms:created xsi:type="dcterms:W3CDTF">2011-03-18T10:27:52Z</dcterms:created>
  <dcterms:modified xsi:type="dcterms:W3CDTF">2014-11-26T05:45:46Z</dcterms:modified>
</cp:coreProperties>
</file>